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Body Level One</a:t>
            </a:r>
            <a:endParaRPr sz="3200">
              <a:solidFill>
                <a:srgbClr val="888888"/>
              </a:solidFill>
            </a:endParaRPr>
          </a:p>
          <a:p>
            <a:pPr lvl="1">
              <a:defRPr sz="1800">
                <a:solidFill>
                  <a:srgbClr val="000000"/>
                </a:solidFill>
              </a:defRPr>
            </a:pPr>
            <a:r>
              <a:rPr sz="3200">
                <a:solidFill>
                  <a:srgbClr val="888888"/>
                </a:solidFill>
              </a:rPr>
              <a:t>Body Level Two</a:t>
            </a:r>
            <a:endParaRPr sz="3200">
              <a:solidFill>
                <a:srgbClr val="888888"/>
              </a:solidFill>
            </a:endParaRPr>
          </a:p>
          <a:p>
            <a:pPr lvl="2">
              <a:defRPr sz="1800">
                <a:solidFill>
                  <a:srgbClr val="000000"/>
                </a:solidFill>
              </a:defRPr>
            </a:pPr>
            <a:r>
              <a:rPr sz="3200">
                <a:solidFill>
                  <a:srgbClr val="888888"/>
                </a:solidFill>
              </a:rPr>
              <a:t>Body Level Three</a:t>
            </a:r>
            <a:endParaRPr sz="3200">
              <a:solidFill>
                <a:srgbClr val="888888"/>
              </a:solidFill>
            </a:endParaRPr>
          </a:p>
          <a:p>
            <a:pPr lvl="3">
              <a:defRPr sz="1800">
                <a:solidFill>
                  <a:srgbClr val="000000"/>
                </a:solidFill>
              </a:defRPr>
            </a:pPr>
            <a:r>
              <a:rPr sz="3200">
                <a:solidFill>
                  <a:srgbClr val="888888"/>
                </a:solidFill>
              </a:rPr>
              <a:t>Body Level Four</a:t>
            </a:r>
            <a:endParaRPr sz="3200">
              <a:solidFill>
                <a:srgbClr val="888888"/>
              </a:solidFill>
            </a:endParaRPr>
          </a:p>
          <a:p>
            <a:pPr lvl="4">
              <a:defRPr sz="1800">
                <a:solidFill>
                  <a:srgbClr val="000000"/>
                </a:solidFill>
              </a:defRPr>
            </a:pPr>
            <a:r>
              <a:rPr sz="3200">
                <a:solidFill>
                  <a:srgbClr val="888888"/>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p:nvPr>
            <p:ph type="body" idx="1"/>
          </p:nvPr>
        </p:nvSpPr>
        <p:spPr>
          <a:xfrm>
            <a:off x="457200" y="274638"/>
            <a:ext cx="6019800" cy="6583362"/>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2451100"/>
          </a:xfrm>
          <a:prstGeom prst="rect">
            <a:avLst/>
          </a:prstGeom>
        </p:spPr>
        <p:txBody>
          <a:bodyPr anchor="t"/>
          <a:lstStyle>
            <a:lvl1pPr algn="l">
              <a:defRPr b="1" cap="all" sz="4000"/>
            </a:lvl1pPr>
          </a:lstStyle>
          <a:p>
            <a:pPr lvl="0">
              <a:defRPr b="0" cap="none" sz="1800"/>
            </a:pPr>
            <a:r>
              <a:rPr b="1" cap="all" sz="4000"/>
              <a:t>Title Text</a:t>
            </a:r>
          </a:p>
        </p:txBody>
      </p:sp>
      <p:sp>
        <p:nvSpPr>
          <p:cNvPr id="15" name="Shape 15"/>
          <p:cNvSpPr/>
          <p:nvPr>
            <p:ph type="body" idx="1"/>
          </p:nvPr>
        </p:nvSpPr>
        <p:spPr>
          <a:xfrm>
            <a:off x="722312" y="0"/>
            <a:ext cx="7772401" cy="440690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endParaRPr sz="2000">
              <a:solidFill>
                <a:srgbClr val="888888"/>
              </a:solidFill>
            </a:endParaRPr>
          </a:p>
          <a:p>
            <a:pPr lvl="1">
              <a:defRPr sz="1800">
                <a:solidFill>
                  <a:srgbClr val="000000"/>
                </a:solidFill>
              </a:defRPr>
            </a:pPr>
            <a:r>
              <a:rPr sz="2000">
                <a:solidFill>
                  <a:srgbClr val="888888"/>
                </a:solidFill>
              </a:rPr>
              <a:t>Body Level Two</a:t>
            </a:r>
            <a:endParaRPr sz="2000">
              <a:solidFill>
                <a:srgbClr val="888888"/>
              </a:solidFill>
            </a:endParaRPr>
          </a:p>
          <a:p>
            <a:pPr lvl="2">
              <a:defRPr sz="1800">
                <a:solidFill>
                  <a:srgbClr val="000000"/>
                </a:solidFill>
              </a:defRPr>
            </a:pPr>
            <a:r>
              <a:rPr sz="2000">
                <a:solidFill>
                  <a:srgbClr val="888888"/>
                </a:solidFill>
              </a:rPr>
              <a:t>Body Level Three</a:t>
            </a:r>
            <a:endParaRPr sz="2000">
              <a:solidFill>
                <a:srgbClr val="888888"/>
              </a:solidFill>
            </a:endParaRPr>
          </a:p>
          <a:p>
            <a:pPr lvl="3">
              <a:defRPr sz="1800">
                <a:solidFill>
                  <a:srgbClr val="000000"/>
                </a:solidFill>
              </a:defRPr>
            </a:pPr>
            <a:r>
              <a:rPr sz="2000">
                <a:solidFill>
                  <a:srgbClr val="888888"/>
                </a:solidFill>
              </a:rPr>
              <a:t>Body Level Four</a:t>
            </a:r>
            <a:endParaRPr sz="2000">
              <a:solidFill>
                <a:srgbClr val="888888"/>
              </a:solidFill>
            </a:endParaRPr>
          </a:p>
          <a:p>
            <a:pPr lvl="4">
              <a:defRPr sz="1800">
                <a:solidFill>
                  <a:srgbClr val="000000"/>
                </a:solidFill>
              </a:defRPr>
            </a:pPr>
            <a:r>
              <a:rPr sz="2000">
                <a:solidFill>
                  <a:srgbClr val="888888"/>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Title Text</a:t>
            </a:r>
          </a:p>
        </p:txBody>
      </p:sp>
      <p:sp>
        <p:nvSpPr>
          <p:cNvPr id="19" name="Shape 19"/>
          <p:cNvSpPr/>
          <p:nvPr>
            <p:ph type="body" idx="1"/>
          </p:nvPr>
        </p:nvSpPr>
        <p:spPr>
          <a:xfrm>
            <a:off x="457200" y="1600199"/>
            <a:ext cx="4038600" cy="5257802"/>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p:nvPr>
            <p:ph type="body" idx="1"/>
          </p:nvPr>
        </p:nvSpPr>
        <p:spPr>
          <a:xfrm>
            <a:off x="457200" y="1435464"/>
            <a:ext cx="4040188" cy="739411"/>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457200" y="0"/>
            <a:ext cx="8229600" cy="1692275"/>
          </a:xfrm>
          <a:prstGeom prst="rect">
            <a:avLst/>
          </a:prstGeom>
        </p:spPr>
        <p:txBody>
          <a:bodyPr/>
          <a:lstStyle/>
          <a:p>
            <a:pPr lvl="0">
              <a:defRPr sz="1800"/>
            </a:pPr>
            <a:r>
              <a:rPr sz="44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Title Text</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3086100"/>
            <a:ext cx="5486401" cy="2281239"/>
          </a:xfrm>
          <a:prstGeom prst="rect">
            <a:avLst/>
          </a:prstGeom>
        </p:spPr>
        <p:txBody>
          <a:bodyPr anchor="b"/>
          <a:lstStyle>
            <a:lvl1pPr algn="l">
              <a:defRPr b="1" sz="2000"/>
            </a:lvl1pPr>
          </a:lstStyle>
          <a:p>
            <a:pPr lvl="0">
              <a:defRPr b="0" sz="1800"/>
            </a:pPr>
            <a:r>
              <a:rPr b="1" sz="2000"/>
              <a:t>Title Text</a:t>
            </a:r>
          </a:p>
        </p:txBody>
      </p:sp>
      <p:sp>
        <p:nvSpPr>
          <p:cNvPr id="36" name="Shape 36"/>
          <p:cNvSpPr/>
          <p:nvPr>
            <p:ph type="body" idx="1"/>
          </p:nvPr>
        </p:nvSpPr>
        <p:spPr>
          <a:xfrm>
            <a:off x="1792288" y="5367337"/>
            <a:ext cx="5486401" cy="1490663"/>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lvl="0">
              <a:defRPr sz="1800"/>
            </a:pPr>
            <a:r>
              <a:rPr sz="4400"/>
              <a:t>Title Text</a:t>
            </a:r>
          </a:p>
        </p:txBody>
      </p:sp>
      <p:sp>
        <p:nvSpPr>
          <p:cNvPr id="3" name="Shape 3"/>
          <p:cNvSpPr/>
          <p:nvPr>
            <p:ph type="body" idx="1"/>
          </p:nvPr>
        </p:nvSpPr>
        <p:spPr>
          <a:xfrm>
            <a:off x="457200" y="1600199"/>
            <a:ext cx="8229600" cy="52578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553200" y="6404292"/>
            <a:ext cx="21336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articles.washingtonpost.com/2009-09-22/news/36869441_1_attention-deficit-hyperactivity-disorder-dopamine-nora-volkow" TargetMode="External"/><Relationship Id="rId3" Type="http://schemas.openxmlformats.org/officeDocument/2006/relationships/image" Target="../media/image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sychologytoday.com/blog/intrinsic-motivation-and-magical-unicorns/201307/manage-procrastination-the-pomodoro-technique"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lay.google.com/store/apps/details?id=net.phlam.android.clockworktomato" TargetMode="External"/><Relationship Id="rId3" Type="http://schemas.openxmlformats.org/officeDocument/2006/relationships/hyperlink" Target="https://itunes.apple.com/us/app/pomodoro-timer-focus-on-your/id703145045?mt=8"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omodorotechnique.com/"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Time_management" TargetMode="External"/><Relationship Id="rId3" Type="http://schemas.openxmlformats.org/officeDocument/2006/relationships/hyperlink" Target="http://en.wikipedia.org/wiki/Italian_language"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304800" y="533401"/>
            <a:ext cx="8153400" cy="2133600"/>
          </a:xfrm>
          <a:prstGeom prst="rect">
            <a:avLst/>
          </a:prstGeom>
        </p:spPr>
        <p:txBody>
          <a:bodyPr/>
          <a:lstStyle/>
          <a:p>
            <a:pPr lvl="0">
              <a:defRPr sz="1800"/>
            </a:pPr>
            <a:r>
              <a:rPr sz="4400"/>
              <a:t>Pomodoro Technique</a:t>
            </a:r>
          </a:p>
        </p:txBody>
      </p:sp>
      <p:sp>
        <p:nvSpPr>
          <p:cNvPr id="50" name="Shape 50"/>
          <p:cNvSpPr/>
          <p:nvPr>
            <p:ph type="body" idx="1"/>
          </p:nvPr>
        </p:nvSpPr>
        <p:spPr>
          <a:xfrm>
            <a:off x="838200" y="2209800"/>
            <a:ext cx="6781800" cy="990600"/>
          </a:xfrm>
          <a:prstGeom prst="rect">
            <a:avLst/>
          </a:prstGeom>
        </p:spPr>
        <p:txBody>
          <a:bodyPr/>
          <a:lstStyle/>
          <a:p>
            <a:pPr lvl="0">
              <a:defRPr sz="1800">
                <a:solidFill>
                  <a:srgbClr val="000000"/>
                </a:solidFill>
              </a:defRPr>
            </a:pPr>
            <a:r>
              <a:rPr sz="3200">
                <a:solidFill>
                  <a:srgbClr val="888888"/>
                </a:solidFill>
              </a:rPr>
              <a:t>Time management with a twist</a:t>
            </a:r>
          </a:p>
        </p:txBody>
      </p:sp>
      <p:pic>
        <p:nvPicPr>
          <p:cNvPr id="51" name="image1.jpeg" descr="C:\Users\strunci\AppData\Local\Microsoft\Windows\Temporary Internet Files\Content.IE5\PYNUZ253\MP900442375[1].jpg"/>
          <p:cNvPicPr/>
          <p:nvPr/>
        </p:nvPicPr>
        <p:blipFill>
          <a:blip r:embed="rId2">
            <a:extLst/>
          </a:blip>
          <a:stretch>
            <a:fillRect/>
          </a:stretch>
        </p:blipFill>
        <p:spPr>
          <a:xfrm>
            <a:off x="4953000" y="4024312"/>
            <a:ext cx="3962400" cy="283368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0"/>
                                        </p:tgtEl>
                                        <p:attrNameLst>
                                          <p:attrName>style.visibility</p:attrName>
                                        </p:attrNameLst>
                                      </p:cBhvr>
                                      <p:to>
                                        <p:strVal val="visible"/>
                                      </p:to>
                                    </p:set>
                                    <p:animEffect filter="fade" transition="in">
                                      <p:cBhvr>
                                        <p:cTn id="7" dur="2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533400" y="304799"/>
            <a:ext cx="8153400" cy="169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a:latin typeface="Calibri"/>
                <a:ea typeface="Calibri"/>
                <a:cs typeface="Calibri"/>
                <a:sym typeface="Calibri"/>
              </a:rPr>
              <a:t>For those with ADD, boring tasks are like a kiss of death. Science says so, too: according to brain scans, </a:t>
            </a:r>
            <a:r>
              <a:rPr>
                <a:latin typeface="Calibri"/>
                <a:ea typeface="Calibri"/>
                <a:cs typeface="Calibri"/>
                <a:sym typeface="Calibri"/>
                <a:hlinkClick r:id="rId2" invalidUrl="" action="" tgtFrame="" tooltip="" history="1" highlightClick="0" endSnd="0"/>
              </a:rPr>
              <a:t>ADD brains tend to have a net deficit in dopamine</a:t>
            </a:r>
            <a:r>
              <a:rPr>
                <a:latin typeface="Calibri"/>
                <a:ea typeface="Calibri"/>
                <a:cs typeface="Calibri"/>
                <a:sym typeface="Calibri"/>
              </a:rPr>
              <a:t>, an organic chemical which plays a significant role in reward and motivation. A lack of (or too much) dopamine impacts your willingness to work — especially on under-stimulating tasks. You know: the kind of groan-worthy tasks all your boring friends can pull off with ease.</a:t>
            </a:r>
          </a:p>
        </p:txBody>
      </p:sp>
      <p:pic>
        <p:nvPicPr>
          <p:cNvPr id="80" name="image7.jpeg" descr="C:\Users\strunci\AppData\Local\Microsoft\Windows\Temporary Internet Files\Content.IE5\TN7HV1OP\MP900448669[1].jpg"/>
          <p:cNvPicPr/>
          <p:nvPr/>
        </p:nvPicPr>
        <p:blipFill>
          <a:blip r:embed="rId3">
            <a:extLst/>
          </a:blip>
          <a:stretch>
            <a:fillRect/>
          </a:stretch>
        </p:blipFill>
        <p:spPr>
          <a:xfrm flipV="1">
            <a:off x="5666218" y="7925474"/>
            <a:ext cx="2563422" cy="1783253"/>
          </a:xfrm>
          <a:prstGeom prst="rect">
            <a:avLst/>
          </a:prstGeom>
          <a:ln w="12700">
            <a:miter lim="400000"/>
          </a:ln>
        </p:spPr>
      </p:pic>
      <p:pic>
        <p:nvPicPr>
          <p:cNvPr id="81" name="image7.jpeg" descr="C:\Users\strunci\AppData\Local\Microsoft\Windows\Temporary Internet Files\Content.IE5\TN7HV1OP\MP900448669[1].jpg"/>
          <p:cNvPicPr/>
          <p:nvPr/>
        </p:nvPicPr>
        <p:blipFill>
          <a:blip r:embed="rId3">
            <a:extLst/>
          </a:blip>
          <a:stretch>
            <a:fillRect/>
          </a:stretch>
        </p:blipFill>
        <p:spPr>
          <a:xfrm>
            <a:off x="2362200" y="2052010"/>
            <a:ext cx="6324601" cy="4399729"/>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457200" y="533399"/>
            <a:ext cx="8458200" cy="212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latin typeface="Calibri"/>
                <a:ea typeface="Calibri"/>
                <a:cs typeface="Calibri"/>
                <a:sym typeface="Calibri"/>
              </a:defRPr>
            </a:lvl1pPr>
          </a:lstStyle>
          <a:p>
            <a:pPr lvl="0">
              <a:defRPr sz="1800"/>
            </a:pPr>
            <a:r>
              <a:rPr sz="2800"/>
              <a:t>What’s great about the Pomodoro Technique is that it doesn’t force you to ignore your natural ADD inclinations: every time you have a distracting thought or idea, you’re encouraged to write it down before powering on with the rest of your Pomodoro.</a:t>
            </a:r>
          </a:p>
        </p:txBody>
      </p:sp>
      <p:sp>
        <p:nvSpPr>
          <p:cNvPr id="84" name="Shape 84"/>
          <p:cNvSpPr/>
          <p:nvPr/>
        </p:nvSpPr>
        <p:spPr>
          <a:xfrm>
            <a:off x="533400" y="3428999"/>
            <a:ext cx="8382000" cy="293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latin typeface="Calibri"/>
                <a:ea typeface="Calibri"/>
                <a:cs typeface="Calibri"/>
                <a:sym typeface="Calibri"/>
              </a:defRPr>
            </a:lvl1pPr>
          </a:lstStyle>
          <a:p>
            <a:pPr lvl="0">
              <a:defRPr sz="1800"/>
            </a:pPr>
            <a:r>
              <a:rPr sz="2800"/>
              <a:t>But because your new and exciting idea has been written down, instead of continuing to bounce around in your head like a ping pong ball, you can continue with your Pomodoro session without having the feeling that you could be doing something much more earth-shatteringly exciting right now.</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3"/>
                                        </p:tgtEl>
                                        <p:attrNameLst>
                                          <p:attrName>style.visibility</p:attrName>
                                        </p:attrNameLst>
                                      </p:cBhvr>
                                      <p:to>
                                        <p:strVal val="visible"/>
                                      </p:to>
                                    </p:set>
                                    <p:anim calcmode="lin" valueType="num">
                                      <p:cBhvr>
                                        <p:cTn id="7" dur="500" fill="hold"/>
                                        <p:tgtEl>
                                          <p:spTgt spid="83"/>
                                        </p:tgtEl>
                                        <p:attrNameLst>
                                          <p:attrName>ppt_x</p:attrName>
                                        </p:attrNameLst>
                                      </p:cBhvr>
                                      <p:tavLst>
                                        <p:tav tm="0">
                                          <p:val>
                                            <p:strVal val="#ppt_x"/>
                                          </p:val>
                                        </p:tav>
                                        <p:tav tm="100000">
                                          <p:val>
                                            <p:strVal val="#ppt_x"/>
                                          </p:val>
                                        </p:tav>
                                      </p:tavLst>
                                    </p:anim>
                                    <p:anim calcmode="lin" valueType="num">
                                      <p:cBhvr>
                                        <p:cTn id="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84"/>
                                        </p:tgtEl>
                                        <p:attrNameLst>
                                          <p:attrName>style.visibility</p:attrName>
                                        </p:attrNameLst>
                                      </p:cBhvr>
                                      <p:to>
                                        <p:strVal val="visible"/>
                                      </p:to>
                                    </p:set>
                                    <p:anim calcmode="lin" valueType="num">
                                      <p:cBhvr>
                                        <p:cTn id="13" dur="500" fill="hold"/>
                                        <p:tgtEl>
                                          <p:spTgt spid="84"/>
                                        </p:tgtEl>
                                        <p:attrNameLst>
                                          <p:attrName>ppt_x</p:attrName>
                                        </p:attrNameLst>
                                      </p:cBhvr>
                                      <p:tavLst>
                                        <p:tav tm="0">
                                          <p:val>
                                            <p:strVal val="#ppt_x"/>
                                          </p:val>
                                        </p:tav>
                                        <p:tav tm="100000">
                                          <p:val>
                                            <p:strVal val="#ppt_x"/>
                                          </p:val>
                                        </p:tav>
                                      </p:tavLst>
                                    </p:anim>
                                    <p:anim calcmode="lin" valueType="num">
                                      <p:cBhvr>
                                        <p:cTn id="1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P build="whole" bldLvl="1" animBg="1" rev="0" advAuto="0" spid="84"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609600" y="381000"/>
            <a:ext cx="8077200" cy="186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sz="2400">
                <a:latin typeface="Calibri"/>
                <a:ea typeface="Calibri"/>
                <a:cs typeface="Calibri"/>
                <a:sym typeface="Calibri"/>
              </a:rPr>
              <a:t>In Psychology Today’s  “Intrinsic Motivation and Magical Unicorns” blog, author David D. Nowell further explains how </a:t>
            </a:r>
            <a:r>
              <a:rPr sz="2400">
                <a:latin typeface="Calibri"/>
                <a:ea typeface="Calibri"/>
                <a:cs typeface="Calibri"/>
                <a:sym typeface="Calibri"/>
                <a:hlinkClick r:id="rId2" invalidUrl="" action="" tgtFrame="" tooltip="" history="1" highlightClick="0" endSnd="0"/>
              </a:rPr>
              <a:t>the </a:t>
            </a:r>
            <a:r>
              <a:rPr sz="2400">
                <a:latin typeface="Calibri"/>
                <a:ea typeface="Calibri"/>
                <a:cs typeface="Calibri"/>
                <a:sym typeface="Calibri"/>
                <a:hlinkClick r:id="rId2" invalidUrl="" action="" tgtFrame="" tooltip="" history="1" highlightClick="0" endSnd="0"/>
              </a:rPr>
              <a:t>Pomodoro</a:t>
            </a:r>
            <a:r>
              <a:rPr sz="2400">
                <a:latin typeface="Calibri"/>
                <a:ea typeface="Calibri"/>
                <a:cs typeface="Calibri"/>
                <a:sym typeface="Calibri"/>
                <a:hlinkClick r:id="rId2" invalidUrl="" action="" tgtFrame="" tooltip="" history="1" highlightClick="0" endSnd="0"/>
              </a:rPr>
              <a:t> Technique can help those with ADD cut down on their FOMO</a:t>
            </a:r>
            <a:r>
              <a:rPr sz="2400">
                <a:latin typeface="Calibri"/>
                <a:ea typeface="Calibri"/>
                <a:cs typeface="Calibri"/>
                <a:sym typeface="Calibri"/>
              </a:rPr>
              <a:t> (or “Fear of Missing Out”) by using the Pomodoro Technique.</a:t>
            </a:r>
          </a:p>
        </p:txBody>
      </p:sp>
      <p:sp>
        <p:nvSpPr>
          <p:cNvPr id="87" name="Shape 87"/>
          <p:cNvSpPr/>
          <p:nvPr/>
        </p:nvSpPr>
        <p:spPr>
          <a:xfrm>
            <a:off x="609600" y="2551835"/>
            <a:ext cx="8229600" cy="334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endParaRPr sz="2800">
              <a:latin typeface="Calibri"/>
              <a:ea typeface="Calibri"/>
              <a:cs typeface="Calibri"/>
              <a:sym typeface="Calibri"/>
            </a:endParaRPr>
          </a:p>
          <a:p>
            <a:pPr lvl="0"/>
            <a:endParaRPr sz="2800">
              <a:latin typeface="Calibri"/>
              <a:ea typeface="Calibri"/>
              <a:cs typeface="Calibri"/>
              <a:sym typeface="Calibri"/>
            </a:endParaRPr>
          </a:p>
          <a:p>
            <a:pPr lvl="0"/>
            <a:r>
              <a:rPr sz="2800">
                <a:latin typeface="Calibri"/>
                <a:ea typeface="Calibri"/>
                <a:cs typeface="Calibri"/>
                <a:sym typeface="Calibri"/>
              </a:rPr>
              <a:t>The secret? Thinking of each Pomodoro as a discreet unit. As Nowell writes, “It’s a great feeling, when your head is full of 50 things you could be doing right now, to know for certain that I’m in exactly the right place and doing exactly the right thing right now.”</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ppt_x"/>
                                          </p:val>
                                        </p:tav>
                                        <p:tav tm="100000">
                                          <p:val>
                                            <p:strVal val="#ppt_x"/>
                                          </p:val>
                                        </p:tav>
                                      </p:tavLst>
                                    </p:anim>
                                    <p:anim calcmode="lin" valueType="num">
                                      <p:cBhvr>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87"/>
                                        </p:tgtEl>
                                        <p:attrNameLst>
                                          <p:attrName>style.visibility</p:attrName>
                                        </p:attrNameLst>
                                      </p:cBhvr>
                                      <p:to>
                                        <p:strVal val="visible"/>
                                      </p:to>
                                    </p:set>
                                    <p:anim calcmode="lin" valueType="num">
                                      <p:cBhvr>
                                        <p:cTn id="13" dur="500" fill="hold"/>
                                        <p:tgtEl>
                                          <p:spTgt spid="87"/>
                                        </p:tgtEl>
                                        <p:attrNameLst>
                                          <p:attrName>ppt_x</p:attrName>
                                        </p:attrNameLst>
                                      </p:cBhvr>
                                      <p:tavLst>
                                        <p:tav tm="0">
                                          <p:val>
                                            <p:strVal val="#ppt_x"/>
                                          </p:val>
                                        </p:tav>
                                        <p:tav tm="100000">
                                          <p:val>
                                            <p:strVal val="#ppt_x"/>
                                          </p:val>
                                        </p:tav>
                                      </p:tavLst>
                                    </p:anim>
                                    <p:anim calcmode="lin" valueType="num">
                                      <p:cBhvr>
                                        <p:cTn id="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2"/>
      <p:bldP build="whole" bldLvl="1" animBg="1" rev="0" advAuto="0" spid="8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nvSpPr>
        <p:spPr>
          <a:xfrm>
            <a:off x="381000" y="762001"/>
            <a:ext cx="8382000" cy="4892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600">
                <a:latin typeface="Calibri"/>
                <a:ea typeface="Calibri"/>
                <a:cs typeface="Calibri"/>
                <a:sym typeface="Calibri"/>
              </a:defRPr>
            </a:lvl1pPr>
          </a:lstStyle>
          <a:p>
            <a:pPr lvl="0">
              <a:defRPr sz="1800"/>
            </a:pPr>
            <a:r>
              <a:rPr sz="3600"/>
              <a:t>That’s the actual truth your ADD brain isn’t processing: that you can do a task, no matter how terrible, for twenty five minutes. You can tackle the ominously leaning tower of dishes piling in the sink, empty the trash can, clean the floors. Maybe not for 45 minutes —please, no!!! — but certainly for 25. Really, you can.</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457200" y="274638"/>
            <a:ext cx="8229600" cy="1143001"/>
          </a:xfrm>
          <a:prstGeom prst="rect">
            <a:avLst/>
          </a:prstGeom>
        </p:spPr>
        <p:txBody>
          <a:bodyPr/>
          <a:lstStyle/>
          <a:p>
            <a:pPr lvl="0">
              <a:defRPr sz="1800"/>
            </a:pPr>
            <a:r>
              <a:rPr sz="4400"/>
              <a:t>There’s an APP for that…</a:t>
            </a:r>
          </a:p>
        </p:txBody>
      </p:sp>
      <p:sp>
        <p:nvSpPr>
          <p:cNvPr id="92" name="Shape 92"/>
          <p:cNvSpPr/>
          <p:nvPr>
            <p:ph type="body" idx="1"/>
          </p:nvPr>
        </p:nvSpPr>
        <p:spPr>
          <a:xfrm>
            <a:off x="457200" y="1600199"/>
            <a:ext cx="8229600" cy="4525965"/>
          </a:xfrm>
          <a:prstGeom prst="rect">
            <a:avLst/>
          </a:prstGeom>
        </p:spPr>
        <p:txBody>
          <a:bodyPr/>
          <a:lstStyle/>
          <a:p>
            <a:pPr lvl="0" marL="502729" indent="-502729" defTabSz="832103">
              <a:spcBef>
                <a:spcPts val="600"/>
              </a:spcBef>
              <a:defRPr sz="1800"/>
            </a:pPr>
            <a:r>
              <a:rPr sz="2900"/>
              <a:t>Android</a:t>
            </a:r>
          </a:p>
          <a:p>
            <a:pPr lvl="0" marL="502729" indent="-502729" defTabSz="832103">
              <a:spcBef>
                <a:spcPts val="600"/>
              </a:spcBef>
              <a:buClr>
                <a:srgbClr val="0000FF"/>
              </a:buClr>
              <a:defRPr sz="1800"/>
            </a:pPr>
            <a:r>
              <a:rPr sz="2900">
                <a:hlinkClick r:id="rId2" invalidUrl="" action="" tgtFrame="" tooltip="" history="1" highlightClick="0" endSnd="0"/>
              </a:rPr>
              <a:t>https://play.google.com/store/apps/details?id=net.phlam.android.clockworktomato</a:t>
            </a:r>
            <a:endParaRPr sz="2900"/>
          </a:p>
          <a:p>
            <a:pPr lvl="0" marL="0" indent="0" defTabSz="832103">
              <a:spcBef>
                <a:spcPts val="600"/>
              </a:spcBef>
              <a:buSzTx/>
              <a:buNone/>
              <a:defRPr sz="1800"/>
            </a:pPr>
            <a:endParaRPr sz="2900"/>
          </a:p>
          <a:p>
            <a:pPr lvl="0" marL="0" indent="0" defTabSz="832103">
              <a:spcBef>
                <a:spcPts val="600"/>
              </a:spcBef>
              <a:buSzTx/>
              <a:buNone/>
              <a:defRPr sz="1800"/>
            </a:pPr>
            <a:r>
              <a:rPr sz="2900"/>
              <a:t>Ipad</a:t>
            </a:r>
          </a:p>
          <a:p>
            <a:pPr lvl="0" marL="0" indent="0" defTabSz="832103">
              <a:spcBef>
                <a:spcPts val="600"/>
              </a:spcBef>
              <a:buSzTx/>
              <a:buNone/>
              <a:defRPr sz="1800"/>
            </a:pPr>
            <a:endParaRPr sz="2900"/>
          </a:p>
          <a:p>
            <a:pPr lvl="0" marL="0" indent="0" defTabSz="832103">
              <a:spcBef>
                <a:spcPts val="600"/>
              </a:spcBef>
              <a:buSzTx/>
              <a:buNone/>
              <a:defRPr sz="1800"/>
            </a:pPr>
            <a:r>
              <a:rPr sz="2900">
                <a:hlinkClick r:id="rId3" invalidUrl="" action="" tgtFrame="" tooltip="" history="1" highlightClick="0" endSnd="0"/>
              </a:rPr>
              <a:t>https://itunes.apple.com/us/app/pomodoro-timer-focus-on-your/id703145045?mt=8</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xfrm>
            <a:off x="457200" y="92075"/>
            <a:ext cx="8229600" cy="1508126"/>
          </a:xfrm>
          <a:prstGeom prst="rect">
            <a:avLst/>
          </a:prstGeom>
        </p:spPr>
        <p:txBody>
          <a:bodyPr/>
          <a:lstStyle/>
          <a:p>
            <a:pPr lvl="0">
              <a:defRPr sz="1800"/>
            </a:pPr>
            <a:r>
              <a:rPr sz="4400"/>
              <a:t>Link to video and more info</a:t>
            </a:r>
          </a:p>
        </p:txBody>
      </p:sp>
      <p:sp>
        <p:nvSpPr>
          <p:cNvPr id="95" name="Shape 95"/>
          <p:cNvSpPr/>
          <p:nvPr>
            <p:ph type="body" idx="1"/>
          </p:nvPr>
        </p:nvSpPr>
        <p:spPr>
          <a:xfrm>
            <a:off x="457200" y="1600198"/>
            <a:ext cx="8229600" cy="5257803"/>
          </a:xfrm>
          <a:prstGeom prst="rect">
            <a:avLst/>
          </a:prstGeom>
        </p:spPr>
        <p:txBody>
          <a:bodyPr/>
          <a:lstStyle/>
          <a:p>
            <a:pPr lvl="0">
              <a:defRPr sz="1800"/>
            </a:pPr>
          </a:p>
          <a:p>
            <a:pPr lvl="0" marL="609600" indent="-609600">
              <a:buClr>
                <a:srgbClr val="0000FF"/>
              </a:buClr>
              <a:defRPr sz="1800"/>
            </a:pPr>
            <a:r>
              <a:rPr sz="3200">
                <a:hlinkClick r:id="rId2" invalidUrl="" action="" tgtFrame="" tooltip="" history="1" highlightClick="0" endSnd="0"/>
              </a:rPr>
              <a:t>http://pomodorotechnique.com/</a:t>
            </a:r>
          </a:p>
          <a:p>
            <a:pPr lvl="0">
              <a:defRPr sz="1800"/>
            </a:pPr>
          </a:p>
          <a:p>
            <a:pPr lvl="0" marL="609600" indent="-609600">
              <a:defRPr sz="1800"/>
            </a:pPr>
            <a:r>
              <a:rPr sz="3200"/>
              <a:t>This website also includes a timer feature</a:t>
            </a:r>
          </a:p>
        </p:txBody>
      </p:sp>
      <p:sp>
        <p:nvSpPr>
          <p:cNvPr id="96" name="Shape 96"/>
          <p:cNvSpPr/>
          <p:nvPr>
            <p:ph type="sldNum" sz="quarter" idx="2"/>
          </p:nvPr>
        </p:nvSpPr>
        <p:spPr>
          <a:xfrm>
            <a:off x="6553200" y="6404292"/>
            <a:ext cx="2133600" cy="269242"/>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850391">
              <a:defRPr sz="1116"/>
            </a:lvl1pPr>
          </a:lstStyle>
          <a:p>
            <a:pPr lvl="0">
              <a:defRPr sz="1800">
                <a:solidFill>
                  <a:srgbClr val="000000"/>
                </a:solidFill>
              </a:defRPr>
            </a:pPr>
            <a:fld id="{86CB4B4D-7CA3-9044-876B-883B54F8677D}" type="slidenum">
              <a:rPr sz="1116">
                <a:solidFill>
                  <a:srgbClr val="888888"/>
                </a:solidFill>
              </a:rPr>
            </a:fld>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 name="image8.jpg" descr="C:\Documents and Settings\strunci\Local Settings\Temporary Internet Files\Content.IE5\31WMIBG8\MPj04231000000[1].jpg"/>
          <p:cNvPicPr/>
          <p:nvPr/>
        </p:nvPicPr>
        <p:blipFill>
          <a:blip r:embed="rId2">
            <a:extLst/>
          </a:blip>
          <a:stretch>
            <a:fillRect/>
          </a:stretch>
        </p:blipFill>
        <p:spPr>
          <a:xfrm>
            <a:off x="0" y="277813"/>
            <a:ext cx="9144000" cy="6302376"/>
          </a:xfrm>
          <a:prstGeom prst="rect">
            <a:avLst/>
          </a:prstGeom>
          <a:ln w="12700">
            <a:miter lim="400000"/>
          </a:ln>
        </p:spPr>
      </p:pic>
      <p:pic>
        <p:nvPicPr>
          <p:cNvPr id="99" name="image8.jpg" descr="C:\Documents and Settings\strunci\Local Settings\Temporary Internet Files\Content.IE5\31WMIBG8\MPj04231000000[1].jpg"/>
          <p:cNvPicPr/>
          <p:nvPr/>
        </p:nvPicPr>
        <p:blipFill>
          <a:blip r:embed="rId2">
            <a:extLst/>
          </a:blip>
          <a:stretch>
            <a:fillRect/>
          </a:stretch>
        </p:blipFill>
        <p:spPr>
          <a:xfrm>
            <a:off x="0" y="277813"/>
            <a:ext cx="9144000" cy="6302376"/>
          </a:xfrm>
          <a:prstGeom prst="rect">
            <a:avLst/>
          </a:prstGeom>
          <a:ln w="12700">
            <a:miter lim="400000"/>
          </a:ln>
        </p:spPr>
      </p:pic>
      <p:pic>
        <p:nvPicPr>
          <p:cNvPr id="100" name="image8.jpg" descr="C:\Documents and Settings\strunci\Local Settings\Temporary Internet Files\Content.IE5\31WMIBG8\MPj04231000000[1].jpg"/>
          <p:cNvPicPr/>
          <p:nvPr/>
        </p:nvPicPr>
        <p:blipFill>
          <a:blip r:embed="rId2">
            <a:extLst/>
          </a:blip>
          <a:stretch>
            <a:fillRect/>
          </a:stretch>
        </p:blipFill>
        <p:spPr>
          <a:xfrm>
            <a:off x="0" y="277813"/>
            <a:ext cx="9144000" cy="6302376"/>
          </a:xfrm>
          <a:prstGeom prst="rect">
            <a:avLst/>
          </a:prstGeom>
          <a:ln w="12700">
            <a:miter lim="400000"/>
          </a:ln>
        </p:spPr>
      </p:pic>
      <p:pic>
        <p:nvPicPr>
          <p:cNvPr id="101" name="image8.jpg" descr="C:\Documents and Settings\strunci\Local Settings\Temporary Internet Files\Content.IE5\31WMIBG8\MPj04231000000[1].jpg"/>
          <p:cNvPicPr/>
          <p:nvPr/>
        </p:nvPicPr>
        <p:blipFill>
          <a:blip r:embed="rId2">
            <a:extLst/>
          </a:blip>
          <a:stretch>
            <a:fillRect/>
          </a:stretch>
        </p:blipFill>
        <p:spPr>
          <a:xfrm>
            <a:off x="0" y="277813"/>
            <a:ext cx="9144000" cy="6302376"/>
          </a:xfrm>
          <a:prstGeom prst="rect">
            <a:avLst/>
          </a:prstGeom>
          <a:ln w="12700">
            <a:miter lim="400000"/>
          </a:ln>
        </p:spPr>
      </p:pic>
      <p:pic>
        <p:nvPicPr>
          <p:cNvPr id="102" name="image8.jpg" descr="C:\Documents and Settings\strunci\Local Settings\Temporary Internet Files\Content.IE5\31WMIBG8\MPj04231000000[1].jpg"/>
          <p:cNvPicPr/>
          <p:nvPr/>
        </p:nvPicPr>
        <p:blipFill>
          <a:blip r:embed="rId2">
            <a:extLst/>
          </a:blip>
          <a:stretch>
            <a:fillRect/>
          </a:stretch>
        </p:blipFill>
        <p:spPr>
          <a:xfrm>
            <a:off x="0" y="277813"/>
            <a:ext cx="9144000" cy="6302376"/>
          </a:xfrm>
          <a:prstGeom prst="rect">
            <a:avLst/>
          </a:prstGeom>
          <a:ln w="12700">
            <a:miter lim="400000"/>
          </a:ln>
        </p:spPr>
      </p:pic>
      <p:sp>
        <p:nvSpPr>
          <p:cNvPr id="103" name="Shape 103"/>
          <p:cNvSpPr/>
          <p:nvPr/>
        </p:nvSpPr>
        <p:spPr>
          <a:xfrm>
            <a:off x="2362200" y="5562600"/>
            <a:ext cx="5486400" cy="4862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800">
                <a:solidFill>
                  <a:srgbClr val="FFFFFF"/>
                </a:solidFill>
                <a:latin typeface="Arial"/>
                <a:ea typeface="Arial"/>
                <a:cs typeface="Arial"/>
                <a:sym typeface="Arial"/>
              </a:defRPr>
            </a:lvl1pPr>
          </a:lstStyle>
          <a:p>
            <a:pPr lvl="0">
              <a:defRPr b="0" sz="1800">
                <a:solidFill>
                  <a:srgbClr val="000000"/>
                </a:solidFill>
              </a:defRPr>
            </a:pPr>
            <a:r>
              <a:rPr b="1" sz="2800">
                <a:solidFill>
                  <a:srgbClr val="FFFFFF"/>
                </a:solidFill>
              </a:rPr>
              <a:t>That’s All.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53" name="image1.jpeg" descr="C:\Users\strunci\AppData\Local\Microsoft\Windows\Temporary Internet Files\Content.IE5\PYNUZ253\MP900442375[1].jpg"/>
          <p:cNvPicPr/>
          <p:nvPr/>
        </p:nvPicPr>
        <p:blipFill>
          <a:blip r:embed="rId2">
            <a:extLst/>
          </a:blip>
          <a:stretch>
            <a:fillRect/>
          </a:stretch>
        </p:blipFill>
        <p:spPr>
          <a:xfrm>
            <a:off x="2743200" y="152400"/>
            <a:ext cx="3184525" cy="4776788"/>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381000" y="759323"/>
            <a:ext cx="8153400" cy="14878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200">
                <a:latin typeface="Arial"/>
                <a:ea typeface="Arial"/>
                <a:cs typeface="Arial"/>
                <a:sym typeface="Arial"/>
              </a:defRPr>
            </a:lvl1pPr>
          </a:lstStyle>
          <a:p>
            <a:pPr lvl="0">
              <a:defRPr sz="1800"/>
            </a:pPr>
            <a:r>
              <a:rPr sz="3200"/>
              <a:t>"tic-toc tic-toc" pomodoro technique is killing it today! doubled productivity = doubled creativity</a:t>
            </a:r>
          </a:p>
        </p:txBody>
      </p:sp>
      <p:pic>
        <p:nvPicPr>
          <p:cNvPr id="56" name="image2.jpeg" descr="C:\Users\strunci\AppData\Local\Microsoft\Windows\Temporary Internet Files\Content.IE5\HPQIUWWY\MP900442501[1].jpg"/>
          <p:cNvPicPr/>
          <p:nvPr/>
        </p:nvPicPr>
        <p:blipFill>
          <a:blip r:embed="rId2">
            <a:extLst/>
          </a:blip>
          <a:stretch>
            <a:fillRect/>
          </a:stretch>
        </p:blipFill>
        <p:spPr>
          <a:xfrm>
            <a:off x="3581400" y="2226733"/>
            <a:ext cx="4264027" cy="4326467"/>
          </a:xfrm>
          <a:prstGeom prst="rect">
            <a:avLst/>
          </a:prstGeom>
          <a:ln w="12700">
            <a:miter lim="400000"/>
          </a:ln>
        </p:spPr>
      </p:pic>
      <p:sp>
        <p:nvSpPr>
          <p:cNvPr id="57" name="Shape 57"/>
          <p:cNvSpPr/>
          <p:nvPr/>
        </p:nvSpPr>
        <p:spPr>
          <a:xfrm>
            <a:off x="381000" y="3982997"/>
            <a:ext cx="3012900"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sz="1100">
                <a:latin typeface="Calibri"/>
                <a:ea typeface="Calibri"/>
                <a:cs typeface="Calibri"/>
                <a:sym typeface="Calibri"/>
              </a:rPr>
              <a:t>http://pomodorotechnique.com/ignore-the-unicorn/</a:t>
            </a:r>
            <a:endParaRPr sz="1100">
              <a:latin typeface="Calibri"/>
              <a:ea typeface="Calibri"/>
              <a:cs typeface="Calibri"/>
              <a:sym typeface="Calibri"/>
            </a:endParaRPr>
          </a:p>
          <a:p>
            <a:pPr lvl="0"/>
            <a:endParaRPr sz="1200">
              <a:latin typeface="Calibri"/>
              <a:ea typeface="Calibri"/>
              <a:cs typeface="Calibri"/>
              <a:sym typeface="Calibri"/>
            </a:endParaRPr>
          </a:p>
          <a:p>
            <a:pPr lvl="0"/>
            <a:r>
              <a:rPr sz="1100">
                <a:latin typeface="Calibri"/>
                <a:ea typeface="Calibri"/>
                <a:cs typeface="Calibri"/>
                <a:sym typeface="Calibri"/>
              </a:rPr>
              <a:t>Pomodoro Team // October 23, 2013</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nvSpPr>
        <p:spPr>
          <a:xfrm>
            <a:off x="228600" y="795457"/>
            <a:ext cx="8610600" cy="167668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600">
                <a:latin typeface="Arial"/>
                <a:ea typeface="Arial"/>
                <a:cs typeface="Arial"/>
                <a:sym typeface="Arial"/>
              </a:defRPr>
            </a:lvl1pPr>
          </a:lstStyle>
          <a:p>
            <a:pPr lvl="0">
              <a:defRPr sz="1800"/>
            </a:pPr>
            <a:r>
              <a:rPr sz="3600"/>
              <a:t>It's amazing what you get done with @PomodoroTech - And in the breaks you can do other things - like housework</a:t>
            </a:r>
          </a:p>
        </p:txBody>
      </p:sp>
      <p:pic>
        <p:nvPicPr>
          <p:cNvPr id="60" name="image3.jpeg" descr="C:\Users\strunci\AppData\Local\Microsoft\Windows\Temporary Internet Files\Content.IE5\TN7HV1OP\MP900448599[1].jpg"/>
          <p:cNvPicPr/>
          <p:nvPr/>
        </p:nvPicPr>
        <p:blipFill>
          <a:blip r:embed="rId2">
            <a:extLst/>
          </a:blip>
          <a:stretch>
            <a:fillRect/>
          </a:stretch>
        </p:blipFill>
        <p:spPr>
          <a:xfrm>
            <a:off x="1921475" y="2590800"/>
            <a:ext cx="5088925" cy="429260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nvSpPr>
        <p:spPr>
          <a:xfrm>
            <a:off x="609600" y="304799"/>
            <a:ext cx="7772400" cy="293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800">
                <a:latin typeface="Calibri"/>
                <a:ea typeface="Calibri"/>
                <a:cs typeface="Calibri"/>
                <a:sym typeface="Calibri"/>
              </a:defRPr>
            </a:lvl1pPr>
          </a:lstStyle>
          <a:p>
            <a:pPr lvl="0">
              <a:defRPr sz="1800"/>
            </a:pPr>
            <a:r>
              <a:rPr sz="4800"/>
              <a:t>Time management &amp; planning for ADD/ADHD. The many benefits of the Pomodoro Technique</a:t>
            </a:r>
          </a:p>
        </p:txBody>
      </p:sp>
      <p:pic>
        <p:nvPicPr>
          <p:cNvPr id="63" name="image4.jpeg" descr="C:\Users\strunci\AppData\Local\Microsoft\Windows\Temporary Internet Files\Content.IE5\MSS91ZW9\MP900442494[1].jpg"/>
          <p:cNvPicPr/>
          <p:nvPr/>
        </p:nvPicPr>
        <p:blipFill>
          <a:blip r:embed="rId2">
            <a:extLst/>
          </a:blip>
          <a:stretch>
            <a:fillRect/>
          </a:stretch>
        </p:blipFill>
        <p:spPr>
          <a:xfrm>
            <a:off x="3581400" y="2963448"/>
            <a:ext cx="4343400" cy="3877619"/>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304800" y="304799"/>
            <a:ext cx="8382000" cy="247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latin typeface="Calibri"/>
                <a:ea typeface="Calibri"/>
                <a:cs typeface="Calibri"/>
                <a:sym typeface="Calibri"/>
              </a:defRPr>
            </a:lvl1pPr>
          </a:lstStyle>
          <a:p>
            <a:pPr lvl="0">
              <a:defRPr sz="1800"/>
            </a:pPr>
            <a:r>
              <a:rPr sz="4000"/>
              <a:t>@PomodoroTech for a week now to increase productivity. I'm now getting done is 4 hours what would take me 8! loving it.</a:t>
            </a:r>
          </a:p>
        </p:txBody>
      </p:sp>
      <p:pic>
        <p:nvPicPr>
          <p:cNvPr id="66" name="image5.jpg" descr="C:\Users\strunci\AppData\Local\Microsoft\Windows\Temporary Internet Files\Content.IE5\PYNUZ253\MP900442485[1].jpg"/>
          <p:cNvPicPr/>
          <p:nvPr/>
        </p:nvPicPr>
        <p:blipFill>
          <a:blip r:embed="rId2">
            <a:extLst/>
          </a:blip>
          <a:stretch>
            <a:fillRect/>
          </a:stretch>
        </p:blipFill>
        <p:spPr>
          <a:xfrm>
            <a:off x="2514600" y="2586566"/>
            <a:ext cx="5676900" cy="3886201"/>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457200" y="274638"/>
            <a:ext cx="8229600" cy="1143001"/>
          </a:xfrm>
          <a:prstGeom prst="rect">
            <a:avLst/>
          </a:prstGeom>
        </p:spPr>
        <p:txBody>
          <a:bodyPr/>
          <a:lstStyle/>
          <a:p>
            <a:pPr lvl="0">
              <a:defRPr sz="1800"/>
            </a:pPr>
            <a:r>
              <a:rPr sz="4400"/>
              <a:t>What is it?</a:t>
            </a:r>
          </a:p>
        </p:txBody>
      </p:sp>
      <p:sp>
        <p:nvSpPr>
          <p:cNvPr id="69" name="Shape 69"/>
          <p:cNvSpPr/>
          <p:nvPr>
            <p:ph type="body" idx="1"/>
          </p:nvPr>
        </p:nvSpPr>
        <p:spPr>
          <a:xfrm>
            <a:off x="228600" y="1219200"/>
            <a:ext cx="8458200" cy="4906963"/>
          </a:xfrm>
          <a:prstGeom prst="rect">
            <a:avLst/>
          </a:prstGeom>
        </p:spPr>
        <p:txBody>
          <a:bodyPr/>
          <a:lstStyle/>
          <a:p>
            <a:pPr lvl="0" marL="537208" indent="-537208" defTabSz="859536">
              <a:lnSpc>
                <a:spcPct val="90000"/>
              </a:lnSpc>
              <a:defRPr sz="1800"/>
            </a:pPr>
            <a:r>
              <a:rPr sz="3000"/>
              <a:t>The </a:t>
            </a:r>
            <a:r>
              <a:rPr b="1" sz="3000"/>
              <a:t>Pomodoro Technique</a:t>
            </a:r>
            <a:r>
              <a:rPr sz="3000"/>
              <a:t> is a </a:t>
            </a:r>
            <a:r>
              <a:rPr sz="3000">
                <a:hlinkClick r:id="rId2" invalidUrl="" action="" tgtFrame="" tooltip="" history="1" highlightClick="0" endSnd="0"/>
              </a:rPr>
              <a:t>time management</a:t>
            </a:r>
            <a:r>
              <a:rPr sz="3000"/>
              <a:t> method developed by Francesco Cirillo in the late 1980s. </a:t>
            </a:r>
            <a:endParaRPr sz="3000"/>
          </a:p>
          <a:p>
            <a:pPr lvl="0" marL="537208" indent="-537208" defTabSz="859536">
              <a:lnSpc>
                <a:spcPct val="90000"/>
              </a:lnSpc>
              <a:defRPr sz="1800"/>
            </a:pPr>
            <a:r>
              <a:rPr sz="3000"/>
              <a:t>The technique uses a timer to break down work into intervals traditionally 25 minutes in length, separated by short breaks. </a:t>
            </a:r>
            <a:endParaRPr sz="3000"/>
          </a:p>
          <a:p>
            <a:pPr lvl="0" marL="537208" indent="-537208" defTabSz="859536">
              <a:lnSpc>
                <a:spcPct val="90000"/>
              </a:lnSpc>
              <a:defRPr sz="1800"/>
            </a:pPr>
            <a:r>
              <a:rPr sz="3000"/>
              <a:t>These intervals are known as "pomodori", the plural of the </a:t>
            </a:r>
            <a:r>
              <a:rPr sz="3000">
                <a:hlinkClick r:id="rId3" invalidUrl="" action="" tgtFrame="" tooltip="" history="1" highlightClick="0" endSnd="0"/>
              </a:rPr>
              <a:t>Italian</a:t>
            </a:r>
            <a:r>
              <a:rPr sz="3000"/>
              <a:t> word </a:t>
            </a:r>
            <a:r>
              <a:rPr i="1" sz="3000"/>
              <a:t>pomodoro</a:t>
            </a:r>
            <a:r>
              <a:rPr sz="3000"/>
              <a:t> for "tomato". </a:t>
            </a:r>
            <a:endParaRPr sz="3000"/>
          </a:p>
          <a:p>
            <a:pPr lvl="0" marL="537208" indent="-537208" defTabSz="859536">
              <a:lnSpc>
                <a:spcPct val="90000"/>
              </a:lnSpc>
              <a:defRPr sz="1800"/>
            </a:pPr>
            <a:r>
              <a:rPr sz="3000"/>
              <a:t>The method is based on the idea that frequent breaks can improve mental agility.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9">
                                            <p:bg/>
                                          </p:spTgt>
                                        </p:tgtEl>
                                        <p:attrNameLst>
                                          <p:attrName>style.visibility</p:attrName>
                                        </p:attrNameLst>
                                      </p:cBhvr>
                                      <p:to>
                                        <p:strVal val="visible"/>
                                      </p:to>
                                    </p:set>
                                    <p:anim calcmode="lin" valueType="num">
                                      <p:cBhvr>
                                        <p:cTn id="7" dur="500" fill="hold"/>
                                        <p:tgtEl>
                                          <p:spTgt spid="69">
                                            <p:bg/>
                                          </p:spTgt>
                                        </p:tgtEl>
                                        <p:attrNameLst>
                                          <p:attrName>ppt_x</p:attrName>
                                        </p:attrNameLst>
                                      </p:cBhvr>
                                      <p:tavLst>
                                        <p:tav tm="0">
                                          <p:val>
                                            <p:strVal val="#ppt_x"/>
                                          </p:val>
                                        </p:tav>
                                        <p:tav tm="100000">
                                          <p:val>
                                            <p:strVal val="#ppt_x"/>
                                          </p:val>
                                        </p:tav>
                                      </p:tavLst>
                                    </p:anim>
                                    <p:anim calcmode="lin" valueType="num">
                                      <p:cBhvr>
                                        <p:cTn id="8" dur="500" fill="hold"/>
                                        <p:tgtEl>
                                          <p:spTgt spid="69">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69">
                                            <p:txEl>
                                              <p:pRg st="0" end="0"/>
                                            </p:txEl>
                                          </p:spTgt>
                                        </p:tgtEl>
                                        <p:attrNameLst>
                                          <p:attrName>style.visibility</p:attrName>
                                        </p:attrNameLst>
                                      </p:cBhvr>
                                      <p:to>
                                        <p:strVal val="visible"/>
                                      </p:to>
                                    </p:set>
                                    <p:anim calcmode="lin" valueType="num">
                                      <p:cBhvr>
                                        <p:cTn id="11"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69">
                                            <p:txEl>
                                              <p:pRg st="1" end="1"/>
                                            </p:txEl>
                                          </p:spTgt>
                                        </p:tgtEl>
                                        <p:attrNameLst>
                                          <p:attrName>style.visibility</p:attrName>
                                        </p:attrNameLst>
                                      </p:cBhvr>
                                      <p:to>
                                        <p:strVal val="visible"/>
                                      </p:to>
                                    </p:set>
                                    <p:anim calcmode="lin" valueType="num">
                                      <p:cBhvr>
                                        <p:cTn id="17" dur="500" fill="hold"/>
                                        <p:tgtEl>
                                          <p:spTgt spid="6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69">
                                            <p:txEl>
                                              <p:pRg st="2" end="2"/>
                                            </p:txEl>
                                          </p:spTgt>
                                        </p:tgtEl>
                                        <p:attrNameLst>
                                          <p:attrName>style.visibility</p:attrName>
                                        </p:attrNameLst>
                                      </p:cBhvr>
                                      <p:to>
                                        <p:strVal val="visible"/>
                                      </p:to>
                                    </p:set>
                                    <p:anim calcmode="lin" valueType="num">
                                      <p:cBhvr>
                                        <p:cTn id="23"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69">
                                            <p:txEl>
                                              <p:pRg st="3" end="3"/>
                                            </p:txEl>
                                          </p:spTgt>
                                        </p:tgtEl>
                                        <p:attrNameLst>
                                          <p:attrName>style.visibility</p:attrName>
                                        </p:attrNameLst>
                                      </p:cBhvr>
                                      <p:to>
                                        <p:strVal val="visible"/>
                                      </p:to>
                                    </p:set>
                                    <p:anim calcmode="lin" valueType="num">
                                      <p:cBhvr>
                                        <p:cTn id="29" dur="500" fill="hold"/>
                                        <p:tgtEl>
                                          <p:spTgt spid="6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457200" y="274638"/>
            <a:ext cx="8229600" cy="1143001"/>
          </a:xfrm>
          <a:prstGeom prst="rect">
            <a:avLst/>
          </a:prstGeom>
        </p:spPr>
        <p:txBody>
          <a:bodyPr/>
          <a:lstStyle>
            <a:lvl1pPr>
              <a:defRPr b="1"/>
            </a:lvl1pPr>
          </a:lstStyle>
          <a:p>
            <a:pPr lvl="0">
              <a:defRPr b="0" sz="1800"/>
            </a:pPr>
            <a:r>
              <a:rPr b="1" sz="4400"/>
              <a:t>Etymology</a:t>
            </a:r>
          </a:p>
        </p:txBody>
      </p:sp>
      <p:sp>
        <p:nvSpPr>
          <p:cNvPr id="72" name="Shape 72"/>
          <p:cNvSpPr/>
          <p:nvPr>
            <p:ph type="body" idx="1"/>
          </p:nvPr>
        </p:nvSpPr>
        <p:spPr>
          <a:xfrm>
            <a:off x="457200" y="1600199"/>
            <a:ext cx="8229600" cy="4525965"/>
          </a:xfrm>
          <a:prstGeom prst="rect">
            <a:avLst/>
          </a:prstGeom>
        </p:spPr>
        <p:txBody>
          <a:bodyPr/>
          <a:lstStyle>
            <a:lvl1pPr marL="0" indent="0">
              <a:buSzTx/>
              <a:buNone/>
            </a:lvl1pPr>
          </a:lstStyle>
          <a:p>
            <a:pPr lvl="0">
              <a:defRPr sz="1800"/>
            </a:pPr>
            <a:r>
              <a:rPr sz="3200"/>
              <a:t>The "Pomodoro Technique" is named after the tomato-shaped kitchen timer that was first used by Cirillo when he was a university student</a:t>
            </a:r>
          </a:p>
        </p:txBody>
      </p:sp>
      <p:pic>
        <p:nvPicPr>
          <p:cNvPr id="73" name="image6.png"/>
          <p:cNvPicPr/>
          <p:nvPr/>
        </p:nvPicPr>
        <p:blipFill>
          <a:blip r:embed="rId2">
            <a:extLst/>
          </a:blip>
          <a:stretch>
            <a:fillRect/>
          </a:stretch>
        </p:blipFill>
        <p:spPr>
          <a:xfrm>
            <a:off x="3276600" y="3676115"/>
            <a:ext cx="3429000" cy="3029485"/>
          </a:xfrm>
          <a:prstGeom prst="rect">
            <a:avLst/>
          </a:prstGeom>
          <a:ln w="12700">
            <a:miter lim="400000"/>
          </a:ln>
        </p:spPr>
      </p:pic>
      <p:sp>
        <p:nvSpPr>
          <p:cNvPr id="74" name="Shape 74"/>
          <p:cNvSpPr/>
          <p:nvPr/>
        </p:nvSpPr>
        <p:spPr>
          <a:xfrm>
            <a:off x="2613771" y="3244333"/>
            <a:ext cx="3946137"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atin typeface="Calibri"/>
                <a:ea typeface="Calibri"/>
                <a:cs typeface="Calibri"/>
                <a:sym typeface="Calibri"/>
              </a:defRPr>
            </a:lvl1pPr>
          </a:lstStyle>
          <a:p>
            <a:pPr lvl="0">
              <a:defRPr sz="1800"/>
            </a:pPr>
            <a:r>
              <a:rPr sz="1200"/>
              <a:t>                       http://pomodorotechnique.com/timer/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ppt_x"/>
                                          </p:val>
                                        </p:tav>
                                        <p:tav tm="100000">
                                          <p:val>
                                            <p:strVal val="#ppt_x"/>
                                          </p:val>
                                        </p:tav>
                                      </p:tavLst>
                                    </p:anim>
                                    <p:anim calcmode="lin" valueType="num">
                                      <p:cBhvr>
                                        <p:cTn id="8" dur="10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xfrm>
            <a:off x="457200" y="274638"/>
            <a:ext cx="8229600" cy="1143001"/>
          </a:xfrm>
          <a:prstGeom prst="rect">
            <a:avLst/>
          </a:prstGeom>
        </p:spPr>
        <p:txBody>
          <a:bodyPr/>
          <a:lstStyle/>
          <a:p>
            <a:pPr lvl="0">
              <a:defRPr sz="1800"/>
            </a:pPr>
            <a:r>
              <a:rPr sz="4400"/>
              <a:t>FIVE BASIC STEPS</a:t>
            </a:r>
          </a:p>
        </p:txBody>
      </p:sp>
      <p:sp>
        <p:nvSpPr>
          <p:cNvPr id="77" name="Shape 77"/>
          <p:cNvSpPr/>
          <p:nvPr>
            <p:ph type="body" idx="1"/>
          </p:nvPr>
        </p:nvSpPr>
        <p:spPr>
          <a:xfrm>
            <a:off x="457200" y="1600199"/>
            <a:ext cx="8229600" cy="4525965"/>
          </a:xfrm>
          <a:prstGeom prst="rect">
            <a:avLst/>
          </a:prstGeom>
        </p:spPr>
        <p:txBody>
          <a:bodyPr/>
          <a:lstStyle/>
          <a:p>
            <a:pPr lvl="0" marL="914400" indent="-914400">
              <a:buFontTx/>
              <a:buAutoNum type="arabicPeriod" startAt="1"/>
              <a:defRPr sz="1800"/>
            </a:pPr>
            <a:r>
              <a:rPr sz="3200"/>
              <a:t>Decide on the task to be done  </a:t>
            </a:r>
          </a:p>
          <a:p>
            <a:pPr lvl="0" marL="0" indent="0">
              <a:buSzTx/>
              <a:buNone/>
              <a:defRPr sz="1800"/>
            </a:pPr>
            <a:r>
              <a:rPr sz="3200"/>
              <a:t>2.  Set the pomodoro timer to n minutes (traditionally 25)</a:t>
            </a:r>
          </a:p>
          <a:p>
            <a:pPr lvl="0" marL="0" indent="0">
              <a:buSzTx/>
              <a:buNone/>
              <a:defRPr sz="1800"/>
            </a:pPr>
            <a:r>
              <a:rPr sz="3200"/>
              <a:t>3.  Work on the task until the timer rings; record with an x</a:t>
            </a:r>
          </a:p>
          <a:p>
            <a:pPr lvl="0" marL="0" indent="0">
              <a:buSzTx/>
              <a:buNone/>
              <a:defRPr sz="1800"/>
            </a:pPr>
            <a:r>
              <a:rPr sz="3200"/>
              <a:t>4.  Take a short break (3-5 minutes)</a:t>
            </a:r>
          </a:p>
          <a:p>
            <a:pPr lvl="0" marL="0" indent="0">
              <a:buSzTx/>
              <a:buNone/>
              <a:defRPr sz="1800"/>
            </a:pPr>
            <a:r>
              <a:rPr sz="3200"/>
              <a:t>5.  Every four pomodori take a longer break (15–30 minutes)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77"/>
                                        </p:tgtEl>
                                        <p:attrNameLst>
                                          <p:attrName>style.visibility</p:attrName>
                                        </p:attrNameLst>
                                      </p:cBhvr>
                                      <p:to>
                                        <p:strVal val="visible"/>
                                      </p:to>
                                    </p:set>
                                    <p:animEffect filter="box(out)" transition="in">
                                      <p:cBhvr>
                                        <p:cTn id="7"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